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sldIdLst>
    <p:sldId id="256" r:id="rId2"/>
    <p:sldId id="257" r:id="rId3"/>
    <p:sldId id="258" r:id="rId4"/>
    <p:sldId id="260" r:id="rId5"/>
    <p:sldId id="263" r:id="rId6"/>
    <p:sldId id="261" r:id="rId7"/>
    <p:sldId id="259" r:id="rId8"/>
    <p:sldId id="264" r:id="rId9"/>
    <p:sldId id="262"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jpg>
</file>

<file path=ppt/media/image5.jfif>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1948669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3213553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70181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244056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871307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3123598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335248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267260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2939908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3FF1F9-2A38-4FA0-83C3-DAFA9D0EBB01}" type="datetimeFigureOut">
              <a:rPr lang="en-IN" smtClean="0"/>
              <a:t>08-08-2021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2676070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3FF1F9-2A38-4FA0-83C3-DAFA9D0EBB01}" type="datetimeFigureOut">
              <a:rPr lang="en-IN" smtClean="0"/>
              <a:t>08-08-2021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74188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3FF1F9-2A38-4FA0-83C3-DAFA9D0EBB01}" type="datetimeFigureOut">
              <a:rPr lang="en-IN" smtClean="0"/>
              <a:t>08-08-2021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4182253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3FF1F9-2A38-4FA0-83C3-DAFA9D0EBB01}" type="datetimeFigureOut">
              <a:rPr lang="en-IN" smtClean="0"/>
              <a:t>08-08-2021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517627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3FF1F9-2A38-4FA0-83C3-DAFA9D0EBB01}" type="datetimeFigureOut">
              <a:rPr lang="en-IN" smtClean="0"/>
              <a:t>08-08-2021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1257821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3FF1F9-2A38-4FA0-83C3-DAFA9D0EBB01}" type="datetimeFigureOut">
              <a:rPr lang="en-IN" smtClean="0"/>
              <a:t>08-08-2021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3084797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C3FF1F9-2A38-4FA0-83C3-DAFA9D0EBB01}" type="datetimeFigureOut">
              <a:rPr lang="en-IN" smtClean="0"/>
              <a:t>08-08-2021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CA6C1FC-0B9F-421E-8482-984451943CB0}" type="slidenum">
              <a:rPr lang="en-IN" smtClean="0"/>
              <a:t>‹#›</a:t>
            </a:fld>
            <a:endParaRPr lang="en-IN"/>
          </a:p>
        </p:txBody>
      </p:sp>
    </p:spTree>
    <p:extLst>
      <p:ext uri="{BB962C8B-B14F-4D97-AF65-F5344CB8AC3E}">
        <p14:creationId xmlns:p14="http://schemas.microsoft.com/office/powerpoint/2010/main" val="201754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C3FF1F9-2A38-4FA0-83C3-DAFA9D0EBB01}" type="datetimeFigureOut">
              <a:rPr lang="en-IN" smtClean="0"/>
              <a:t>08-08-2021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CA6C1FC-0B9F-421E-8482-984451943CB0}" type="slidenum">
              <a:rPr lang="en-IN" smtClean="0"/>
              <a:t>‹#›</a:t>
            </a:fld>
            <a:endParaRPr lang="en-IN"/>
          </a:p>
        </p:txBody>
      </p:sp>
    </p:spTree>
    <p:extLst>
      <p:ext uri="{BB962C8B-B14F-4D97-AF65-F5344CB8AC3E}">
        <p14:creationId xmlns:p14="http://schemas.microsoft.com/office/powerpoint/2010/main" val="1240803680"/>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f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6E82DC8-6791-414C-9904-8279A84CE7DB}"/>
              </a:ext>
            </a:extLst>
          </p:cNvPr>
          <p:cNvSpPr txBox="1"/>
          <p:nvPr/>
        </p:nvSpPr>
        <p:spPr>
          <a:xfrm>
            <a:off x="2423604" y="292963"/>
            <a:ext cx="7528264" cy="1015663"/>
          </a:xfrm>
          <a:prstGeom prst="rect">
            <a:avLst/>
          </a:prstGeom>
          <a:noFill/>
        </p:spPr>
        <p:txBody>
          <a:bodyPr wrap="square" rtlCol="0">
            <a:spAutoFit/>
          </a:bodyPr>
          <a:lstStyle/>
          <a:p>
            <a:pPr algn="ctr"/>
            <a:r>
              <a:rPr lang="en-IN" sz="6000" b="1" u="sng" dirty="0">
                <a:latin typeface="Gabriola" panose="04040605051002020D02" pitchFamily="82" charset="0"/>
              </a:rPr>
              <a:t>TOURISMO</a:t>
            </a:r>
            <a:endParaRPr lang="en-IN" b="1" u="sng" dirty="0">
              <a:latin typeface="Gabriola" panose="04040605051002020D02" pitchFamily="82" charset="0"/>
            </a:endParaRPr>
          </a:p>
        </p:txBody>
      </p:sp>
      <p:sp>
        <p:nvSpPr>
          <p:cNvPr id="5" name="TextBox 4">
            <a:extLst>
              <a:ext uri="{FF2B5EF4-FFF2-40B4-BE49-F238E27FC236}">
                <a16:creationId xmlns:a16="http://schemas.microsoft.com/office/drawing/2014/main" id="{05343A55-5CE2-432C-9FD5-E87243D0BD8B}"/>
              </a:ext>
            </a:extLst>
          </p:cNvPr>
          <p:cNvSpPr txBox="1"/>
          <p:nvPr/>
        </p:nvSpPr>
        <p:spPr>
          <a:xfrm>
            <a:off x="1509204" y="1473693"/>
            <a:ext cx="6107837" cy="5355312"/>
          </a:xfrm>
          <a:prstGeom prst="rect">
            <a:avLst/>
          </a:prstGeom>
          <a:noFill/>
        </p:spPr>
        <p:txBody>
          <a:bodyPr wrap="square" rtlCol="0">
            <a:spAutoFit/>
          </a:bodyPr>
          <a:lstStyle/>
          <a:p>
            <a:r>
              <a:rPr lang="en-IN" u="sng" dirty="0">
                <a:latin typeface="Javanese Text" panose="02000000000000000000" pitchFamily="2" charset="0"/>
              </a:rPr>
              <a:t>INTRODUCTION</a:t>
            </a:r>
            <a:r>
              <a:rPr lang="en-IN" dirty="0">
                <a:latin typeface="Javanese Text" panose="02000000000000000000" pitchFamily="2" charset="0"/>
              </a:rPr>
              <a:t>:</a:t>
            </a:r>
          </a:p>
          <a:p>
            <a:endParaRPr lang="en-IN" sz="1050" dirty="0">
              <a:latin typeface="Javanese Text" panose="02000000000000000000" pitchFamily="2" charset="0"/>
            </a:endParaRPr>
          </a:p>
          <a:p>
            <a:r>
              <a:rPr lang="en-IN" dirty="0">
                <a:latin typeface="Javanese Text" panose="02000000000000000000" pitchFamily="2" charset="0"/>
              </a:rPr>
              <a:t>Tourism is exploring the secrets of the world alone or with friends, learning about culture, history and traditions of different regions. It’s the act of travelling within your own country or to an international destination, for either the purposes of business or pleasure. Exploring everything all around the world is a new trend these days.</a:t>
            </a:r>
          </a:p>
          <a:p>
            <a:endParaRPr lang="en-IN" dirty="0">
              <a:latin typeface="Javanese Text" panose="02000000000000000000" pitchFamily="2" charset="0"/>
            </a:endParaRPr>
          </a:p>
          <a:p>
            <a:r>
              <a:rPr lang="en-IN" dirty="0">
                <a:latin typeface="Javanese Text" panose="02000000000000000000" pitchFamily="2" charset="0"/>
              </a:rPr>
              <a:t>So, “</a:t>
            </a:r>
            <a:r>
              <a:rPr lang="en-IN" i="1" dirty="0" err="1">
                <a:latin typeface="Javanese Text" panose="02000000000000000000" pitchFamily="2" charset="0"/>
              </a:rPr>
              <a:t>Tourismo</a:t>
            </a:r>
            <a:r>
              <a:rPr lang="en-IN" dirty="0">
                <a:latin typeface="Javanese Text" panose="02000000000000000000" pitchFamily="2" charset="0"/>
              </a:rPr>
              <a:t>” is an application used as a tourism guide assisting tourists with features like:</a:t>
            </a:r>
          </a:p>
          <a:p>
            <a:endParaRPr lang="en-IN" dirty="0">
              <a:latin typeface="Javanese Text" panose="02000000000000000000" pitchFamily="2" charset="0"/>
            </a:endParaRPr>
          </a:p>
          <a:p>
            <a:pPr marL="285750" indent="-285750">
              <a:buFont typeface="Wingdings" panose="05000000000000000000" pitchFamily="2" charset="2"/>
              <a:buChar char="v"/>
            </a:pPr>
            <a:r>
              <a:rPr lang="en-IN" dirty="0">
                <a:latin typeface="Javanese Text" panose="02000000000000000000" pitchFamily="2" charset="0"/>
              </a:rPr>
              <a:t>Map assistance</a:t>
            </a:r>
          </a:p>
          <a:p>
            <a:pPr marL="285750" indent="-285750">
              <a:buFont typeface="Wingdings" panose="05000000000000000000" pitchFamily="2" charset="2"/>
              <a:buChar char="v"/>
            </a:pPr>
            <a:r>
              <a:rPr lang="en-IN" dirty="0">
                <a:latin typeface="Javanese Text" panose="02000000000000000000" pitchFamily="2" charset="0"/>
              </a:rPr>
              <a:t>Travel recommendation</a:t>
            </a:r>
          </a:p>
          <a:p>
            <a:pPr marL="285750" indent="-285750">
              <a:buFont typeface="Wingdings" panose="05000000000000000000" pitchFamily="2" charset="2"/>
              <a:buChar char="v"/>
            </a:pPr>
            <a:r>
              <a:rPr lang="en-IN" dirty="0">
                <a:latin typeface="Javanese Text" panose="02000000000000000000" pitchFamily="2" charset="0"/>
              </a:rPr>
              <a:t>Travel perquisites</a:t>
            </a:r>
          </a:p>
          <a:p>
            <a:pPr marL="285750" indent="-285750">
              <a:buFont typeface="Wingdings" panose="05000000000000000000" pitchFamily="2" charset="2"/>
              <a:buChar char="v"/>
            </a:pPr>
            <a:r>
              <a:rPr lang="en-IN" dirty="0">
                <a:latin typeface="Javanese Text" panose="02000000000000000000" pitchFamily="2" charset="0"/>
              </a:rPr>
              <a:t>Spot Description</a:t>
            </a:r>
          </a:p>
          <a:p>
            <a:pPr marL="285750" indent="-285750">
              <a:buFont typeface="Wingdings" panose="05000000000000000000" pitchFamily="2" charset="2"/>
              <a:buChar char="v"/>
            </a:pPr>
            <a:r>
              <a:rPr lang="en-IN" dirty="0">
                <a:latin typeface="Javanese Text" panose="02000000000000000000" pitchFamily="2" charset="0"/>
              </a:rPr>
              <a:t>Navigation</a:t>
            </a:r>
          </a:p>
          <a:p>
            <a:pPr marL="285750" indent="-285750">
              <a:buFont typeface="Wingdings" panose="05000000000000000000" pitchFamily="2" charset="2"/>
              <a:buChar char="v"/>
            </a:pPr>
            <a:r>
              <a:rPr lang="en-IN" dirty="0">
                <a:latin typeface="Javanese Text" panose="02000000000000000000" pitchFamily="2" charset="0"/>
              </a:rPr>
              <a:t>Voice assistance</a:t>
            </a:r>
          </a:p>
          <a:p>
            <a:pPr marL="285750" indent="-285750">
              <a:buFont typeface="Wingdings" panose="05000000000000000000" pitchFamily="2" charset="2"/>
              <a:buChar char="v"/>
            </a:pPr>
            <a:r>
              <a:rPr lang="en-IN" dirty="0">
                <a:latin typeface="Javanese Text" panose="02000000000000000000" pitchFamily="2" charset="0"/>
              </a:rPr>
              <a:t>Emergency support</a:t>
            </a:r>
          </a:p>
        </p:txBody>
      </p:sp>
    </p:spTree>
    <p:extLst>
      <p:ext uri="{BB962C8B-B14F-4D97-AF65-F5344CB8AC3E}">
        <p14:creationId xmlns:p14="http://schemas.microsoft.com/office/powerpoint/2010/main" val="960655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E8C7EA6-3BAB-4941-BDC3-3344CF2DFEFE}"/>
              </a:ext>
            </a:extLst>
          </p:cNvPr>
          <p:cNvSpPr/>
          <p:nvPr/>
        </p:nvSpPr>
        <p:spPr>
          <a:xfrm>
            <a:off x="-224569" y="1747902"/>
            <a:ext cx="5160553" cy="3046988"/>
          </a:xfrm>
          <a:prstGeom prst="rect">
            <a:avLst/>
          </a:prstGeom>
          <a:noFill/>
        </p:spPr>
        <p:txBody>
          <a:bodyPr wrap="square" lIns="91440" tIns="45720" rIns="91440" bIns="45720">
            <a:spAutoFit/>
          </a:bodyPr>
          <a:lstStyle/>
          <a:p>
            <a:pPr algn="ctr"/>
            <a:r>
              <a:rPr lang="en-US" sz="9600" b="1" cap="none" spc="0" dirty="0">
                <a:ln w="12700" cmpd="sng">
                  <a:solidFill>
                    <a:schemeClr val="bg1"/>
                  </a:solidFill>
                  <a:prstDash val="solid"/>
                </a:ln>
                <a:solidFill>
                  <a:schemeClr val="accent2">
                    <a:lumMod val="75000"/>
                  </a:schemeClr>
                </a:solidFill>
                <a:effectLst/>
              </a:rPr>
              <a:t>Thank you</a:t>
            </a:r>
          </a:p>
        </p:txBody>
      </p:sp>
      <p:sp>
        <p:nvSpPr>
          <p:cNvPr id="4" name="TextBox 3">
            <a:extLst>
              <a:ext uri="{FF2B5EF4-FFF2-40B4-BE49-F238E27FC236}">
                <a16:creationId xmlns:a16="http://schemas.microsoft.com/office/drawing/2014/main" id="{48F6223E-6DE3-4E04-A271-6D20FBC1699E}"/>
              </a:ext>
            </a:extLst>
          </p:cNvPr>
          <p:cNvSpPr txBox="1"/>
          <p:nvPr/>
        </p:nvSpPr>
        <p:spPr>
          <a:xfrm>
            <a:off x="5225988" y="1884650"/>
            <a:ext cx="4326384" cy="3847207"/>
          </a:xfrm>
          <a:prstGeom prst="rect">
            <a:avLst/>
          </a:prstGeom>
          <a:noFill/>
        </p:spPr>
        <p:txBody>
          <a:bodyPr wrap="square" rtlCol="0">
            <a:spAutoFit/>
          </a:bodyPr>
          <a:lstStyle/>
          <a:p>
            <a:pPr algn="ctr"/>
            <a:r>
              <a:rPr lang="en-IN" sz="2400" b="1" u="sng" dirty="0">
                <a:latin typeface="Javanese Text" panose="02000000000000000000" pitchFamily="2" charset="0"/>
              </a:rPr>
              <a:t>EXPEDITION</a:t>
            </a:r>
            <a:endParaRPr lang="en-IN" sz="2000" b="1" u="sng" dirty="0">
              <a:latin typeface="Javanese Text" panose="02000000000000000000" pitchFamily="2" charset="0"/>
            </a:endParaRPr>
          </a:p>
          <a:p>
            <a:endParaRPr lang="en-IN" sz="2000" b="1" u="sng" dirty="0">
              <a:latin typeface="Javanese Text" panose="02000000000000000000" pitchFamily="2" charset="0"/>
            </a:endParaRPr>
          </a:p>
          <a:p>
            <a:r>
              <a:rPr lang="en-IN" sz="2000" b="1" u="sng" dirty="0">
                <a:latin typeface="Javanese Text" panose="02000000000000000000" pitchFamily="2" charset="0"/>
              </a:rPr>
              <a:t>Team Leader</a:t>
            </a:r>
            <a:r>
              <a:rPr lang="en-IN" sz="2000" dirty="0">
                <a:latin typeface="Javanese Text" panose="02000000000000000000" pitchFamily="2" charset="0"/>
              </a:rPr>
              <a:t>: XYZ</a:t>
            </a:r>
          </a:p>
          <a:p>
            <a:endParaRPr lang="en-IN" sz="2000" dirty="0">
              <a:latin typeface="Javanese Text" panose="02000000000000000000" pitchFamily="2" charset="0"/>
            </a:endParaRPr>
          </a:p>
          <a:p>
            <a:r>
              <a:rPr lang="en-IN" sz="2000" dirty="0">
                <a:latin typeface="Javanese Text" panose="02000000000000000000" pitchFamily="2" charset="0"/>
              </a:rPr>
              <a:t> </a:t>
            </a:r>
            <a:r>
              <a:rPr lang="en-IN" sz="2000" b="1" u="sng" dirty="0">
                <a:latin typeface="Javanese Text" panose="02000000000000000000" pitchFamily="2" charset="0"/>
              </a:rPr>
              <a:t>Team Members</a:t>
            </a:r>
            <a:r>
              <a:rPr lang="en-IN" sz="2000" dirty="0">
                <a:latin typeface="Javanese Text" panose="02000000000000000000" pitchFamily="2" charset="0"/>
              </a:rPr>
              <a:t>:</a:t>
            </a:r>
          </a:p>
          <a:p>
            <a:pPr marL="457200" indent="-457200">
              <a:buFont typeface="+mj-lt"/>
              <a:buAutoNum type="arabicPeriod"/>
            </a:pPr>
            <a:r>
              <a:rPr lang="en-IN" sz="2000" dirty="0">
                <a:latin typeface="Javanese Text" panose="02000000000000000000" pitchFamily="2" charset="0"/>
              </a:rPr>
              <a:t>Member 1</a:t>
            </a:r>
          </a:p>
          <a:p>
            <a:pPr marL="457200" indent="-457200">
              <a:buFont typeface="+mj-lt"/>
              <a:buAutoNum type="arabicPeriod"/>
            </a:pPr>
            <a:r>
              <a:rPr lang="en-IN" sz="2000" dirty="0">
                <a:latin typeface="Javanese Text" panose="02000000000000000000" pitchFamily="2" charset="0"/>
              </a:rPr>
              <a:t>Member 2</a:t>
            </a:r>
          </a:p>
          <a:p>
            <a:pPr marL="457200" indent="-457200">
              <a:buFont typeface="+mj-lt"/>
              <a:buAutoNum type="arabicPeriod"/>
            </a:pPr>
            <a:r>
              <a:rPr lang="en-IN" sz="2000" dirty="0">
                <a:latin typeface="Javanese Text" panose="02000000000000000000" pitchFamily="2" charset="0"/>
              </a:rPr>
              <a:t>Member 3</a:t>
            </a:r>
          </a:p>
          <a:p>
            <a:pPr marL="457200" indent="-457200">
              <a:buFont typeface="+mj-lt"/>
              <a:buAutoNum type="arabicPeriod"/>
            </a:pPr>
            <a:r>
              <a:rPr lang="en-IN" sz="2000" dirty="0">
                <a:latin typeface="Javanese Text" panose="02000000000000000000" pitchFamily="2" charset="0"/>
              </a:rPr>
              <a:t>Member 4</a:t>
            </a:r>
          </a:p>
          <a:p>
            <a:pPr marL="457200" indent="-457200">
              <a:buFont typeface="+mj-lt"/>
              <a:buAutoNum type="arabicPeriod"/>
            </a:pPr>
            <a:r>
              <a:rPr lang="en-IN" sz="2000">
                <a:latin typeface="Javanese Text" panose="02000000000000000000" pitchFamily="2" charset="0"/>
              </a:rPr>
              <a:t>Member 5</a:t>
            </a:r>
            <a:endParaRPr lang="en-IN" sz="2000" dirty="0">
              <a:latin typeface="Javanese Text" panose="02000000000000000000" pitchFamily="2" charset="0"/>
            </a:endParaRPr>
          </a:p>
          <a:p>
            <a:pPr marL="457200" indent="-457200">
              <a:buFont typeface="+mj-lt"/>
              <a:buAutoNum type="arabicPeriod"/>
            </a:pPr>
            <a:endParaRPr lang="en-IN" sz="2000" dirty="0">
              <a:latin typeface="Javanese Text" panose="02000000000000000000" pitchFamily="2" charset="0"/>
            </a:endParaRPr>
          </a:p>
          <a:p>
            <a:pPr marL="457200" indent="-457200">
              <a:buFont typeface="+mj-lt"/>
              <a:buAutoNum type="arabicPeriod"/>
            </a:pPr>
            <a:endParaRPr lang="en-IN" sz="2000" dirty="0">
              <a:latin typeface="Javanese Text" panose="02000000000000000000" pitchFamily="2" charset="0"/>
            </a:endParaRPr>
          </a:p>
        </p:txBody>
      </p:sp>
    </p:spTree>
    <p:extLst>
      <p:ext uri="{BB962C8B-B14F-4D97-AF65-F5344CB8AC3E}">
        <p14:creationId xmlns:p14="http://schemas.microsoft.com/office/powerpoint/2010/main" val="3026054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ABF0CCF-154F-42C9-9BA9-2DB80A696D8B}"/>
              </a:ext>
            </a:extLst>
          </p:cNvPr>
          <p:cNvSpPr txBox="1"/>
          <p:nvPr/>
        </p:nvSpPr>
        <p:spPr>
          <a:xfrm>
            <a:off x="3710866" y="363986"/>
            <a:ext cx="4651899" cy="523220"/>
          </a:xfrm>
          <a:prstGeom prst="rect">
            <a:avLst/>
          </a:prstGeom>
          <a:noFill/>
        </p:spPr>
        <p:txBody>
          <a:bodyPr wrap="square" rtlCol="0">
            <a:spAutoFit/>
          </a:bodyPr>
          <a:lstStyle/>
          <a:p>
            <a:pPr algn="ctr"/>
            <a:r>
              <a:rPr lang="en-IN" sz="2800" b="1" u="sng" dirty="0">
                <a:latin typeface="Gabriola" panose="04040605051002020D02" pitchFamily="82" charset="0"/>
                <a:ea typeface="Cambria" panose="02040503050406030204" pitchFamily="18" charset="0"/>
              </a:rPr>
              <a:t>APPLICATION TECHNICALITIES</a:t>
            </a:r>
          </a:p>
        </p:txBody>
      </p:sp>
      <p:sp>
        <p:nvSpPr>
          <p:cNvPr id="9" name="TextBox 8">
            <a:extLst>
              <a:ext uri="{FF2B5EF4-FFF2-40B4-BE49-F238E27FC236}">
                <a16:creationId xmlns:a16="http://schemas.microsoft.com/office/drawing/2014/main" id="{E2C2F8C7-A34B-4DD3-A3DA-26FF05C72FBF}"/>
              </a:ext>
            </a:extLst>
          </p:cNvPr>
          <p:cNvSpPr txBox="1"/>
          <p:nvPr/>
        </p:nvSpPr>
        <p:spPr>
          <a:xfrm>
            <a:off x="1393796" y="1411550"/>
            <a:ext cx="5140170" cy="3970318"/>
          </a:xfrm>
          <a:prstGeom prst="rect">
            <a:avLst/>
          </a:prstGeom>
          <a:noFill/>
        </p:spPr>
        <p:txBody>
          <a:bodyPr wrap="square" rtlCol="0">
            <a:spAutoFit/>
          </a:bodyPr>
          <a:lstStyle/>
          <a:p>
            <a:r>
              <a:rPr lang="en-IN" dirty="0">
                <a:latin typeface="Javanese Text" panose="02000000000000000000" pitchFamily="2" charset="0"/>
              </a:rPr>
              <a:t>The steps required to use the application are:</a:t>
            </a:r>
          </a:p>
          <a:p>
            <a:endParaRPr lang="en-IN" dirty="0">
              <a:latin typeface="Javanese Text" panose="02000000000000000000" pitchFamily="2" charset="0"/>
            </a:endParaRPr>
          </a:p>
          <a:p>
            <a:pPr marL="342900" indent="-342900">
              <a:buAutoNum type="arabicPeriod"/>
            </a:pPr>
            <a:r>
              <a:rPr lang="en-IN" dirty="0">
                <a:latin typeface="Javanese Text" panose="02000000000000000000" pitchFamily="2" charset="0"/>
              </a:rPr>
              <a:t>App Installation</a:t>
            </a:r>
          </a:p>
          <a:p>
            <a:pPr marL="342900" indent="-342900">
              <a:buAutoNum type="arabicPeriod"/>
            </a:pPr>
            <a:r>
              <a:rPr lang="en-IN" dirty="0">
                <a:latin typeface="Javanese Text" panose="02000000000000000000" pitchFamily="2" charset="0"/>
              </a:rPr>
              <a:t>User registration</a:t>
            </a:r>
          </a:p>
          <a:p>
            <a:pPr marL="342900" indent="-342900">
              <a:buAutoNum type="arabicPeriod"/>
            </a:pPr>
            <a:r>
              <a:rPr lang="en-IN" dirty="0">
                <a:latin typeface="Javanese Text" panose="02000000000000000000" pitchFamily="2" charset="0"/>
              </a:rPr>
              <a:t>GPS enabling</a:t>
            </a:r>
          </a:p>
          <a:p>
            <a:pPr marL="342900" indent="-342900">
              <a:buAutoNum type="arabicPeriod"/>
            </a:pPr>
            <a:r>
              <a:rPr lang="en-IN" dirty="0">
                <a:latin typeface="Javanese Text" panose="02000000000000000000" pitchFamily="2" charset="0"/>
              </a:rPr>
              <a:t>Spot selection</a:t>
            </a:r>
          </a:p>
          <a:p>
            <a:endParaRPr lang="en-IN" dirty="0">
              <a:latin typeface="Javanese Text" panose="02000000000000000000" pitchFamily="2" charset="0"/>
            </a:endParaRPr>
          </a:p>
          <a:p>
            <a:endParaRPr lang="en-IN" dirty="0">
              <a:latin typeface="Javanese Text" panose="02000000000000000000" pitchFamily="2" charset="0"/>
            </a:endParaRPr>
          </a:p>
          <a:p>
            <a:r>
              <a:rPr lang="en-IN" dirty="0">
                <a:latin typeface="Javanese Text" panose="02000000000000000000" pitchFamily="2" charset="0"/>
              </a:rPr>
              <a:t>App functionalities:</a:t>
            </a:r>
          </a:p>
          <a:p>
            <a:pPr marL="342900" indent="-342900">
              <a:buAutoNum type="arabicPeriod"/>
            </a:pPr>
            <a:r>
              <a:rPr lang="en-IN" dirty="0">
                <a:latin typeface="Javanese Text" panose="02000000000000000000" pitchFamily="2" charset="0"/>
              </a:rPr>
              <a:t>Tourist spot recommendations</a:t>
            </a:r>
          </a:p>
          <a:p>
            <a:pPr marL="342900" indent="-342900">
              <a:buAutoNum type="arabicPeriod"/>
            </a:pPr>
            <a:r>
              <a:rPr lang="en-IN" dirty="0">
                <a:latin typeface="Javanese Text" panose="02000000000000000000" pitchFamily="2" charset="0"/>
              </a:rPr>
              <a:t>Spot description</a:t>
            </a:r>
          </a:p>
          <a:p>
            <a:pPr marL="342900" indent="-342900">
              <a:buAutoNum type="arabicPeriod"/>
            </a:pPr>
            <a:r>
              <a:rPr lang="en-IN" dirty="0">
                <a:latin typeface="Javanese Text" panose="02000000000000000000" pitchFamily="2" charset="0"/>
              </a:rPr>
              <a:t>Reviews</a:t>
            </a:r>
          </a:p>
          <a:p>
            <a:pPr marL="342900" indent="-342900">
              <a:buAutoNum type="arabicPeriod"/>
            </a:pPr>
            <a:r>
              <a:rPr lang="en-IN" dirty="0">
                <a:latin typeface="Javanese Text" panose="02000000000000000000" pitchFamily="2" charset="0"/>
              </a:rPr>
              <a:t>Navigation &amp; site description of the spot</a:t>
            </a:r>
          </a:p>
          <a:p>
            <a:pPr marL="342900" indent="-342900">
              <a:buAutoNum type="arabicPeriod"/>
            </a:pPr>
            <a:r>
              <a:rPr lang="en-IN" dirty="0">
                <a:latin typeface="Javanese Text" panose="02000000000000000000" pitchFamily="2" charset="0"/>
              </a:rPr>
              <a:t>Prerequisites &amp; </a:t>
            </a:r>
            <a:r>
              <a:rPr lang="en-IN" dirty="0" err="1">
                <a:latin typeface="Javanese Text" panose="02000000000000000000" pitchFamily="2" charset="0"/>
              </a:rPr>
              <a:t>SoS</a:t>
            </a:r>
            <a:endParaRPr lang="en-IN" dirty="0">
              <a:latin typeface="Javanese Text" panose="02000000000000000000" pitchFamily="2" charset="0"/>
            </a:endParaRPr>
          </a:p>
        </p:txBody>
      </p:sp>
      <p:pic>
        <p:nvPicPr>
          <p:cNvPr id="11" name="Picture 10">
            <a:extLst>
              <a:ext uri="{FF2B5EF4-FFF2-40B4-BE49-F238E27FC236}">
                <a16:creationId xmlns:a16="http://schemas.microsoft.com/office/drawing/2014/main" id="{3FE65AE2-5513-437B-9D38-94560D0F8B5F}"/>
              </a:ext>
            </a:extLst>
          </p:cNvPr>
          <p:cNvPicPr>
            <a:picLocks noChangeAspect="1"/>
          </p:cNvPicPr>
          <p:nvPr/>
        </p:nvPicPr>
        <p:blipFill rotWithShape="1">
          <a:blip r:embed="rId2"/>
          <a:srcRect l="62184" t="18771" r="3738" b="21524"/>
          <a:stretch/>
        </p:blipFill>
        <p:spPr>
          <a:xfrm>
            <a:off x="6418555" y="1313896"/>
            <a:ext cx="3008696" cy="2965142"/>
          </a:xfrm>
          <a:prstGeom prst="rect">
            <a:avLst/>
          </a:prstGeom>
          <a:effectLst>
            <a:softEdge rad="317500"/>
          </a:effectLst>
        </p:spPr>
      </p:pic>
    </p:spTree>
    <p:extLst>
      <p:ext uri="{BB962C8B-B14F-4D97-AF65-F5344CB8AC3E}">
        <p14:creationId xmlns:p14="http://schemas.microsoft.com/office/powerpoint/2010/main" val="3976594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FF91C43-642D-44FA-A1AF-56FF6BFCEDF0}"/>
              </a:ext>
            </a:extLst>
          </p:cNvPr>
          <p:cNvSpPr txBox="1"/>
          <p:nvPr/>
        </p:nvSpPr>
        <p:spPr>
          <a:xfrm>
            <a:off x="3764132" y="435006"/>
            <a:ext cx="4030462" cy="1754326"/>
          </a:xfrm>
          <a:prstGeom prst="rect">
            <a:avLst/>
          </a:prstGeom>
          <a:noFill/>
        </p:spPr>
        <p:txBody>
          <a:bodyPr wrap="square" rtlCol="0">
            <a:spAutoFit/>
          </a:bodyPr>
          <a:lstStyle/>
          <a:p>
            <a:endParaRPr lang="en-IN" dirty="0"/>
          </a:p>
          <a:p>
            <a:endParaRPr lang="en-IN" dirty="0"/>
          </a:p>
          <a:p>
            <a:endParaRPr lang="en-IN" dirty="0"/>
          </a:p>
          <a:p>
            <a:endParaRPr lang="en-IN" dirty="0"/>
          </a:p>
          <a:p>
            <a:endParaRPr lang="en-IN" dirty="0"/>
          </a:p>
          <a:p>
            <a:endParaRPr lang="en-IN" dirty="0"/>
          </a:p>
        </p:txBody>
      </p:sp>
      <p:sp>
        <p:nvSpPr>
          <p:cNvPr id="6" name="TextBox 5">
            <a:extLst>
              <a:ext uri="{FF2B5EF4-FFF2-40B4-BE49-F238E27FC236}">
                <a16:creationId xmlns:a16="http://schemas.microsoft.com/office/drawing/2014/main" id="{EF75DAF7-9E8B-434F-AB25-D71C689636C7}"/>
              </a:ext>
            </a:extLst>
          </p:cNvPr>
          <p:cNvSpPr txBox="1"/>
          <p:nvPr/>
        </p:nvSpPr>
        <p:spPr>
          <a:xfrm>
            <a:off x="3923930" y="266330"/>
            <a:ext cx="3870664" cy="523220"/>
          </a:xfrm>
          <a:prstGeom prst="rect">
            <a:avLst/>
          </a:prstGeom>
          <a:noFill/>
        </p:spPr>
        <p:txBody>
          <a:bodyPr wrap="square" rtlCol="0">
            <a:spAutoFit/>
          </a:bodyPr>
          <a:lstStyle/>
          <a:p>
            <a:pPr algn="ctr"/>
            <a:r>
              <a:rPr lang="en-IN" sz="2800" b="1" u="sng" dirty="0">
                <a:latin typeface="Gabriola" panose="04040605051002020D02" pitchFamily="82" charset="0"/>
              </a:rPr>
              <a:t>MAP ASSISTANCE</a:t>
            </a:r>
            <a:endParaRPr lang="en-IN" b="1" u="sng" dirty="0">
              <a:latin typeface="Gabriola" panose="04040605051002020D02" pitchFamily="82" charset="0"/>
            </a:endParaRPr>
          </a:p>
        </p:txBody>
      </p:sp>
      <p:sp>
        <p:nvSpPr>
          <p:cNvPr id="8" name="TextBox 7">
            <a:extLst>
              <a:ext uri="{FF2B5EF4-FFF2-40B4-BE49-F238E27FC236}">
                <a16:creationId xmlns:a16="http://schemas.microsoft.com/office/drawing/2014/main" id="{94976C63-3787-4F35-85B3-F05D37F76B3E}"/>
              </a:ext>
            </a:extLst>
          </p:cNvPr>
          <p:cNvSpPr txBox="1"/>
          <p:nvPr/>
        </p:nvSpPr>
        <p:spPr>
          <a:xfrm>
            <a:off x="985421" y="1312169"/>
            <a:ext cx="5557421" cy="4801314"/>
          </a:xfrm>
          <a:prstGeom prst="rect">
            <a:avLst/>
          </a:prstGeom>
          <a:noFill/>
        </p:spPr>
        <p:txBody>
          <a:bodyPr wrap="square" rtlCol="0">
            <a:spAutoFit/>
          </a:bodyPr>
          <a:lstStyle/>
          <a:p>
            <a:r>
              <a:rPr lang="en-IN" dirty="0">
                <a:latin typeface="Javanese Text" panose="02000000000000000000" pitchFamily="2" charset="0"/>
              </a:rPr>
              <a:t>If a person reaches the site which he/she wants to explore. This App offers the feature of map assistance with which the entire two dimensional plan of the region can be viewed by the tourist.</a:t>
            </a:r>
          </a:p>
          <a:p>
            <a:endParaRPr lang="en-IN" dirty="0">
              <a:latin typeface="Javanese Text" panose="02000000000000000000" pitchFamily="2" charset="0"/>
            </a:endParaRPr>
          </a:p>
          <a:p>
            <a:r>
              <a:rPr lang="en-IN" dirty="0">
                <a:latin typeface="Javanese Text" panose="02000000000000000000" pitchFamily="2" charset="0"/>
              </a:rPr>
              <a:t>The Map helps the user to take a detailed overview of the region he/she is interested in visiting. The map will show the paths and other infrastructural components available to the visitor with the help of the GPS.</a:t>
            </a:r>
          </a:p>
          <a:p>
            <a:endParaRPr lang="en-IN" dirty="0">
              <a:latin typeface="Javanese Text" panose="02000000000000000000" pitchFamily="2" charset="0"/>
            </a:endParaRPr>
          </a:p>
          <a:p>
            <a:r>
              <a:rPr lang="en-IN" dirty="0">
                <a:latin typeface="Javanese Text" panose="02000000000000000000" pitchFamily="2" charset="0"/>
              </a:rPr>
              <a:t>Depending upon the map, the tourist can decide the systematic tour of various places present in the region without incurring heavy conveyance and other costs.</a:t>
            </a:r>
          </a:p>
          <a:p>
            <a:endParaRPr lang="en-IN" dirty="0">
              <a:latin typeface="Javanese Text" panose="02000000000000000000" pitchFamily="2" charset="0"/>
            </a:endParaRPr>
          </a:p>
          <a:p>
            <a:r>
              <a:rPr lang="en-IN" dirty="0">
                <a:latin typeface="Javanese Text" panose="02000000000000000000" pitchFamily="2" charset="0"/>
              </a:rPr>
              <a:t>This app will take the Madan Mohan </a:t>
            </a:r>
            <a:r>
              <a:rPr lang="en-IN" dirty="0" err="1">
                <a:latin typeface="Javanese Text" panose="02000000000000000000" pitchFamily="2" charset="0"/>
              </a:rPr>
              <a:t>Malaviya</a:t>
            </a:r>
            <a:r>
              <a:rPr lang="en-IN" dirty="0">
                <a:latin typeface="Javanese Text" panose="02000000000000000000" pitchFamily="2" charset="0"/>
              </a:rPr>
              <a:t> University of Technology in to consideration.</a:t>
            </a:r>
          </a:p>
        </p:txBody>
      </p:sp>
      <p:pic>
        <p:nvPicPr>
          <p:cNvPr id="9" name="Picture 8">
            <a:extLst>
              <a:ext uri="{FF2B5EF4-FFF2-40B4-BE49-F238E27FC236}">
                <a16:creationId xmlns:a16="http://schemas.microsoft.com/office/drawing/2014/main" id="{DF98B057-B934-48E1-9A03-290DFD0CEED9}"/>
              </a:ext>
            </a:extLst>
          </p:cNvPr>
          <p:cNvPicPr>
            <a:picLocks noChangeAspect="1"/>
          </p:cNvPicPr>
          <p:nvPr/>
        </p:nvPicPr>
        <p:blipFill rotWithShape="1">
          <a:blip r:embed="rId2"/>
          <a:srcRect l="28616" t="13012" r="25875" b="15120"/>
          <a:stretch/>
        </p:blipFill>
        <p:spPr>
          <a:xfrm>
            <a:off x="6857415" y="1312169"/>
            <a:ext cx="2695751" cy="2394574"/>
          </a:xfrm>
          <a:prstGeom prst="rect">
            <a:avLst/>
          </a:prstGeom>
          <a:effectLst>
            <a:softEdge rad="63500"/>
          </a:effectLst>
        </p:spPr>
      </p:pic>
    </p:spTree>
    <p:extLst>
      <p:ext uri="{BB962C8B-B14F-4D97-AF65-F5344CB8AC3E}">
        <p14:creationId xmlns:p14="http://schemas.microsoft.com/office/powerpoint/2010/main" val="3931401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403540-5982-41D9-A437-1C1402AB1AA5}"/>
              </a:ext>
            </a:extLst>
          </p:cNvPr>
          <p:cNvSpPr txBox="1"/>
          <p:nvPr/>
        </p:nvSpPr>
        <p:spPr>
          <a:xfrm>
            <a:off x="3755254" y="346229"/>
            <a:ext cx="4252404" cy="523220"/>
          </a:xfrm>
          <a:prstGeom prst="rect">
            <a:avLst/>
          </a:prstGeom>
          <a:noFill/>
        </p:spPr>
        <p:txBody>
          <a:bodyPr wrap="square" rtlCol="0">
            <a:spAutoFit/>
          </a:bodyPr>
          <a:lstStyle/>
          <a:p>
            <a:pPr algn="ctr"/>
            <a:r>
              <a:rPr lang="en-IN" sz="2800" b="1" u="sng" dirty="0">
                <a:latin typeface="Gabriola" panose="04040605051002020D02" pitchFamily="82" charset="0"/>
              </a:rPr>
              <a:t>TRAVEL RECOMMENDATION</a:t>
            </a:r>
          </a:p>
        </p:txBody>
      </p:sp>
      <p:sp>
        <p:nvSpPr>
          <p:cNvPr id="7" name="TextBox 6">
            <a:extLst>
              <a:ext uri="{FF2B5EF4-FFF2-40B4-BE49-F238E27FC236}">
                <a16:creationId xmlns:a16="http://schemas.microsoft.com/office/drawing/2014/main" id="{B0DC207A-A89A-4C30-ADF5-FBBB89A07CED}"/>
              </a:ext>
            </a:extLst>
          </p:cNvPr>
          <p:cNvSpPr txBox="1"/>
          <p:nvPr/>
        </p:nvSpPr>
        <p:spPr>
          <a:xfrm>
            <a:off x="1154097" y="2166152"/>
            <a:ext cx="5859262" cy="3139321"/>
          </a:xfrm>
          <a:prstGeom prst="rect">
            <a:avLst/>
          </a:prstGeom>
          <a:noFill/>
        </p:spPr>
        <p:txBody>
          <a:bodyPr wrap="square" rtlCol="0">
            <a:spAutoFit/>
          </a:bodyPr>
          <a:lstStyle/>
          <a:p>
            <a:r>
              <a:rPr lang="en-IN" dirty="0">
                <a:latin typeface="Javanese Text" panose="02000000000000000000" pitchFamily="2" charset="0"/>
              </a:rPr>
              <a:t>Once the user open the application to have an overview of the region he wants to explore, the app displays him/her the different tourists spot as recommendation depending upon the reviews of the other travellers who had already visited that place.</a:t>
            </a:r>
          </a:p>
          <a:p>
            <a:endParaRPr lang="en-IN" dirty="0">
              <a:latin typeface="Javanese Text" panose="02000000000000000000" pitchFamily="2" charset="0"/>
            </a:endParaRPr>
          </a:p>
          <a:p>
            <a:r>
              <a:rPr lang="en-IN" dirty="0">
                <a:latin typeface="Javanese Text" panose="02000000000000000000" pitchFamily="2" charset="0"/>
              </a:rPr>
              <a:t>Depending upon the ratings and reviews, the user will select a specific site from the list of priorities for further description and other information such as navigation, etc.</a:t>
            </a:r>
          </a:p>
          <a:p>
            <a:endParaRPr lang="en-IN" dirty="0">
              <a:latin typeface="Javanese Text" panose="02000000000000000000" pitchFamily="2" charset="0"/>
            </a:endParaRPr>
          </a:p>
          <a:p>
            <a:endParaRPr lang="en-IN" dirty="0">
              <a:latin typeface="Javanese Text" panose="02000000000000000000" pitchFamily="2" charset="0"/>
            </a:endParaRPr>
          </a:p>
        </p:txBody>
      </p:sp>
      <p:pic>
        <p:nvPicPr>
          <p:cNvPr id="2" name="Picture 1">
            <a:extLst>
              <a:ext uri="{FF2B5EF4-FFF2-40B4-BE49-F238E27FC236}">
                <a16:creationId xmlns:a16="http://schemas.microsoft.com/office/drawing/2014/main" id="{50FDE7EC-B354-4135-8A9A-3C040BC88089}"/>
              </a:ext>
            </a:extLst>
          </p:cNvPr>
          <p:cNvPicPr>
            <a:picLocks noChangeAspect="1"/>
          </p:cNvPicPr>
          <p:nvPr/>
        </p:nvPicPr>
        <p:blipFill rotWithShape="1">
          <a:blip r:embed="rId2"/>
          <a:srcRect l="37646" t="34822" r="37597" b="35146"/>
          <a:stretch/>
        </p:blipFill>
        <p:spPr>
          <a:xfrm>
            <a:off x="7785716" y="2290438"/>
            <a:ext cx="3018408" cy="2059621"/>
          </a:xfrm>
          <a:prstGeom prst="rect">
            <a:avLst/>
          </a:prstGeom>
          <a:effectLst>
            <a:softEdge rad="127000"/>
          </a:effectLst>
        </p:spPr>
      </p:pic>
    </p:spTree>
    <p:extLst>
      <p:ext uri="{BB962C8B-B14F-4D97-AF65-F5344CB8AC3E}">
        <p14:creationId xmlns:p14="http://schemas.microsoft.com/office/powerpoint/2010/main" val="3219111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E40A31-36C4-4F5B-B11D-7622A15890A7}"/>
              </a:ext>
            </a:extLst>
          </p:cNvPr>
          <p:cNvSpPr txBox="1"/>
          <p:nvPr/>
        </p:nvSpPr>
        <p:spPr>
          <a:xfrm>
            <a:off x="3932808" y="319596"/>
            <a:ext cx="3746376" cy="523220"/>
          </a:xfrm>
          <a:prstGeom prst="rect">
            <a:avLst/>
          </a:prstGeom>
          <a:noFill/>
        </p:spPr>
        <p:txBody>
          <a:bodyPr wrap="square" rtlCol="0">
            <a:spAutoFit/>
          </a:bodyPr>
          <a:lstStyle/>
          <a:p>
            <a:pPr algn="ctr"/>
            <a:r>
              <a:rPr lang="en-IN" sz="2800" b="1" u="sng" dirty="0">
                <a:latin typeface="Gabriola" panose="04040605051002020D02" pitchFamily="82" charset="0"/>
              </a:rPr>
              <a:t>TRAVEL PREREQUISITES</a:t>
            </a:r>
          </a:p>
        </p:txBody>
      </p:sp>
      <p:sp>
        <p:nvSpPr>
          <p:cNvPr id="6" name="TextBox 5">
            <a:extLst>
              <a:ext uri="{FF2B5EF4-FFF2-40B4-BE49-F238E27FC236}">
                <a16:creationId xmlns:a16="http://schemas.microsoft.com/office/drawing/2014/main" id="{42E8D544-82D0-4B04-8683-B5C46E62682D}"/>
              </a:ext>
            </a:extLst>
          </p:cNvPr>
          <p:cNvSpPr txBox="1"/>
          <p:nvPr/>
        </p:nvSpPr>
        <p:spPr>
          <a:xfrm>
            <a:off x="1171853" y="1720840"/>
            <a:ext cx="4358936" cy="3416320"/>
          </a:xfrm>
          <a:prstGeom prst="rect">
            <a:avLst/>
          </a:prstGeom>
          <a:noFill/>
        </p:spPr>
        <p:txBody>
          <a:bodyPr wrap="square" rtlCol="0">
            <a:spAutoFit/>
          </a:bodyPr>
          <a:lstStyle/>
          <a:p>
            <a:r>
              <a:rPr lang="en-IN" dirty="0">
                <a:latin typeface="Javanese Text" panose="02000000000000000000" pitchFamily="2" charset="0"/>
              </a:rPr>
              <a:t>After selecting the place you want to visit, you will be redirected to the travel prerequisite for the concerned site.</a:t>
            </a:r>
          </a:p>
          <a:p>
            <a:endParaRPr lang="en-IN" dirty="0">
              <a:latin typeface="Javanese Text" panose="02000000000000000000" pitchFamily="2" charset="0"/>
            </a:endParaRPr>
          </a:p>
          <a:p>
            <a:r>
              <a:rPr lang="en-IN" dirty="0">
                <a:latin typeface="Javanese Text" panose="02000000000000000000" pitchFamily="2" charset="0"/>
              </a:rPr>
              <a:t>The prerequisites include id-proof like visa, passport, </a:t>
            </a:r>
            <a:r>
              <a:rPr lang="en-IN" dirty="0" err="1">
                <a:latin typeface="Javanese Text" panose="02000000000000000000" pitchFamily="2" charset="0"/>
              </a:rPr>
              <a:t>aadhar</a:t>
            </a:r>
            <a:r>
              <a:rPr lang="en-IN" dirty="0">
                <a:latin typeface="Javanese Text" panose="02000000000000000000" pitchFamily="2" charset="0"/>
              </a:rPr>
              <a:t>, voter ID, PAN card, etc; travel passes, tokens, toll passes, luggage permissions, etc.</a:t>
            </a:r>
          </a:p>
          <a:p>
            <a:endParaRPr lang="en-IN" dirty="0">
              <a:latin typeface="Javanese Text" panose="02000000000000000000" pitchFamily="2" charset="0"/>
            </a:endParaRPr>
          </a:p>
          <a:p>
            <a:r>
              <a:rPr lang="en-IN" dirty="0">
                <a:latin typeface="Javanese Text" panose="02000000000000000000" pitchFamily="2" charset="0"/>
              </a:rPr>
              <a:t>Depending upon the availability of the tourism, you can make up your mind as to whether you will visit that place or not.</a:t>
            </a:r>
          </a:p>
        </p:txBody>
      </p:sp>
      <p:pic>
        <p:nvPicPr>
          <p:cNvPr id="8" name="Picture 7">
            <a:extLst>
              <a:ext uri="{FF2B5EF4-FFF2-40B4-BE49-F238E27FC236}">
                <a16:creationId xmlns:a16="http://schemas.microsoft.com/office/drawing/2014/main" id="{6994D263-3C5F-4DA2-BD62-8473CDBF3856}"/>
              </a:ext>
            </a:extLst>
          </p:cNvPr>
          <p:cNvPicPr>
            <a:picLocks noChangeAspect="1"/>
          </p:cNvPicPr>
          <p:nvPr/>
        </p:nvPicPr>
        <p:blipFill rotWithShape="1">
          <a:blip r:embed="rId2">
            <a:extLst>
              <a:ext uri="{28A0092B-C50C-407E-A947-70E740481C1C}">
                <a14:useLocalDpi xmlns:a14="http://schemas.microsoft.com/office/drawing/2010/main" val="0"/>
              </a:ext>
            </a:extLst>
          </a:blip>
          <a:srcRect l="15293" r="17182" b="6017"/>
          <a:stretch/>
        </p:blipFill>
        <p:spPr>
          <a:xfrm>
            <a:off x="6507332" y="1811530"/>
            <a:ext cx="3099008" cy="3234939"/>
          </a:xfrm>
          <a:prstGeom prst="rect">
            <a:avLst/>
          </a:prstGeom>
          <a:effectLst>
            <a:softEdge rad="127000"/>
          </a:effectLst>
        </p:spPr>
      </p:pic>
    </p:spTree>
    <p:extLst>
      <p:ext uri="{BB962C8B-B14F-4D97-AF65-F5344CB8AC3E}">
        <p14:creationId xmlns:p14="http://schemas.microsoft.com/office/powerpoint/2010/main" val="3318987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F82771-F444-41A6-A5F7-F669FC689E53}"/>
              </a:ext>
            </a:extLst>
          </p:cNvPr>
          <p:cNvSpPr txBox="1"/>
          <p:nvPr/>
        </p:nvSpPr>
        <p:spPr>
          <a:xfrm>
            <a:off x="3693111" y="408376"/>
            <a:ext cx="4199138" cy="523220"/>
          </a:xfrm>
          <a:prstGeom prst="rect">
            <a:avLst/>
          </a:prstGeom>
          <a:noFill/>
        </p:spPr>
        <p:txBody>
          <a:bodyPr wrap="square" rtlCol="0">
            <a:spAutoFit/>
          </a:bodyPr>
          <a:lstStyle/>
          <a:p>
            <a:pPr algn="ctr"/>
            <a:r>
              <a:rPr lang="en-IN" sz="2800" b="1" u="sng" dirty="0">
                <a:latin typeface="Gabriola" panose="04040605051002020D02" pitchFamily="82" charset="0"/>
              </a:rPr>
              <a:t>SPOT DESCRIPTION</a:t>
            </a:r>
          </a:p>
        </p:txBody>
      </p:sp>
      <p:sp>
        <p:nvSpPr>
          <p:cNvPr id="5" name="TextBox 4">
            <a:extLst>
              <a:ext uri="{FF2B5EF4-FFF2-40B4-BE49-F238E27FC236}">
                <a16:creationId xmlns:a16="http://schemas.microsoft.com/office/drawing/2014/main" id="{9013CC74-BC36-4FBA-97C4-E777DA85151B}"/>
              </a:ext>
            </a:extLst>
          </p:cNvPr>
          <p:cNvSpPr txBox="1"/>
          <p:nvPr/>
        </p:nvSpPr>
        <p:spPr>
          <a:xfrm>
            <a:off x="1162976" y="1859339"/>
            <a:ext cx="5379868" cy="3139321"/>
          </a:xfrm>
          <a:prstGeom prst="rect">
            <a:avLst/>
          </a:prstGeom>
          <a:noFill/>
        </p:spPr>
        <p:txBody>
          <a:bodyPr wrap="square" rtlCol="0">
            <a:spAutoFit/>
          </a:bodyPr>
          <a:lstStyle/>
          <a:p>
            <a:r>
              <a:rPr lang="en-IN" dirty="0">
                <a:latin typeface="Javanese Text" panose="02000000000000000000" pitchFamily="2" charset="0"/>
              </a:rPr>
              <a:t>Once the tourist selects the site as per his choice from the list of travel recommendations, the next feature given by this application is the description of that particular site.</a:t>
            </a:r>
          </a:p>
          <a:p>
            <a:endParaRPr lang="en-IN" dirty="0">
              <a:latin typeface="Javanese Text" panose="02000000000000000000" pitchFamily="2" charset="0"/>
            </a:endParaRPr>
          </a:p>
          <a:p>
            <a:r>
              <a:rPr lang="en-IN" dirty="0">
                <a:latin typeface="Javanese Text" panose="02000000000000000000" pitchFamily="2" charset="0"/>
              </a:rPr>
              <a:t>The description, in the language chosen by the user, includes the history of the site, geographical details, amazing facts, importance of the site, etc.</a:t>
            </a:r>
          </a:p>
          <a:p>
            <a:endParaRPr lang="en-IN" dirty="0">
              <a:latin typeface="Javanese Text" panose="02000000000000000000" pitchFamily="2" charset="0"/>
            </a:endParaRPr>
          </a:p>
          <a:p>
            <a:r>
              <a:rPr lang="en-IN" dirty="0">
                <a:latin typeface="Javanese Text" panose="02000000000000000000" pitchFamily="2" charset="0"/>
              </a:rPr>
              <a:t>This section will be enhanced by pictorial presentation too.</a:t>
            </a:r>
          </a:p>
        </p:txBody>
      </p:sp>
      <p:pic>
        <p:nvPicPr>
          <p:cNvPr id="7" name="Picture 6">
            <a:extLst>
              <a:ext uri="{FF2B5EF4-FFF2-40B4-BE49-F238E27FC236}">
                <a16:creationId xmlns:a16="http://schemas.microsoft.com/office/drawing/2014/main" id="{FAC86A45-F711-4F05-B219-F0356C1F77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9487" y="2110990"/>
            <a:ext cx="2898507" cy="2097026"/>
          </a:xfrm>
          <a:prstGeom prst="rect">
            <a:avLst/>
          </a:prstGeom>
          <a:effectLst>
            <a:softEdge rad="127000"/>
          </a:effectLst>
        </p:spPr>
      </p:pic>
    </p:spTree>
    <p:extLst>
      <p:ext uri="{BB962C8B-B14F-4D97-AF65-F5344CB8AC3E}">
        <p14:creationId xmlns:p14="http://schemas.microsoft.com/office/powerpoint/2010/main" val="3555963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C70FB82-244B-4BBF-8D25-94E42BDDF516}"/>
              </a:ext>
            </a:extLst>
          </p:cNvPr>
          <p:cNvSpPr txBox="1"/>
          <p:nvPr/>
        </p:nvSpPr>
        <p:spPr>
          <a:xfrm>
            <a:off x="3790765" y="337351"/>
            <a:ext cx="3835153" cy="523220"/>
          </a:xfrm>
          <a:prstGeom prst="rect">
            <a:avLst/>
          </a:prstGeom>
          <a:noFill/>
        </p:spPr>
        <p:txBody>
          <a:bodyPr wrap="square" rtlCol="0">
            <a:spAutoFit/>
          </a:bodyPr>
          <a:lstStyle/>
          <a:p>
            <a:pPr algn="ctr"/>
            <a:r>
              <a:rPr lang="en-IN" sz="2800" b="1" u="sng" dirty="0">
                <a:latin typeface="Gabriola" panose="04040605051002020D02" pitchFamily="82" charset="0"/>
              </a:rPr>
              <a:t>NAVIGATION</a:t>
            </a:r>
            <a:endParaRPr lang="en-IN" b="1" u="sng" dirty="0">
              <a:latin typeface="Gabriola" panose="04040605051002020D02" pitchFamily="82" charset="0"/>
            </a:endParaRPr>
          </a:p>
        </p:txBody>
      </p:sp>
      <p:sp>
        <p:nvSpPr>
          <p:cNvPr id="6" name="TextBox 5">
            <a:extLst>
              <a:ext uri="{FF2B5EF4-FFF2-40B4-BE49-F238E27FC236}">
                <a16:creationId xmlns:a16="http://schemas.microsoft.com/office/drawing/2014/main" id="{CE8A1B8B-224C-4AAD-B531-B2D5E98068E3}"/>
              </a:ext>
            </a:extLst>
          </p:cNvPr>
          <p:cNvSpPr txBox="1"/>
          <p:nvPr/>
        </p:nvSpPr>
        <p:spPr>
          <a:xfrm>
            <a:off x="1020932" y="1846555"/>
            <a:ext cx="5788241" cy="3139321"/>
          </a:xfrm>
          <a:prstGeom prst="rect">
            <a:avLst/>
          </a:prstGeom>
          <a:noFill/>
        </p:spPr>
        <p:txBody>
          <a:bodyPr wrap="square" rtlCol="0">
            <a:spAutoFit/>
          </a:bodyPr>
          <a:lstStyle/>
          <a:p>
            <a:r>
              <a:rPr lang="en-IN" dirty="0">
                <a:latin typeface="Javanese Text" panose="02000000000000000000" pitchFamily="2" charset="0"/>
              </a:rPr>
              <a:t>This app will navigate the visitor and suggest the different paths which leads to the desired location.</a:t>
            </a:r>
          </a:p>
          <a:p>
            <a:endParaRPr lang="en-IN" dirty="0">
              <a:latin typeface="Javanese Text" panose="02000000000000000000" pitchFamily="2" charset="0"/>
            </a:endParaRPr>
          </a:p>
          <a:p>
            <a:r>
              <a:rPr lang="en-IN" dirty="0">
                <a:latin typeface="Javanese Text" panose="02000000000000000000" pitchFamily="2" charset="0"/>
              </a:rPr>
              <a:t>The position from where the user takes the help of this application, he gets to know the distance remaining from the destination or intermediate locations and also the real time location of the user.</a:t>
            </a:r>
          </a:p>
          <a:p>
            <a:endParaRPr lang="en-IN" dirty="0">
              <a:latin typeface="Javanese Text" panose="02000000000000000000" pitchFamily="2" charset="0"/>
            </a:endParaRPr>
          </a:p>
          <a:p>
            <a:r>
              <a:rPr lang="en-IN" dirty="0">
                <a:latin typeface="Javanese Text" panose="02000000000000000000" pitchFamily="2" charset="0"/>
              </a:rPr>
              <a:t>This helps the tourist to find the shortest possible way out to the destination available which helps us to save the cost incurred.</a:t>
            </a:r>
          </a:p>
        </p:txBody>
      </p:sp>
      <p:pic>
        <p:nvPicPr>
          <p:cNvPr id="2" name="Picture 1">
            <a:extLst>
              <a:ext uri="{FF2B5EF4-FFF2-40B4-BE49-F238E27FC236}">
                <a16:creationId xmlns:a16="http://schemas.microsoft.com/office/drawing/2014/main" id="{192ECAE8-7326-4783-A0AB-069A5A57CFF4}"/>
              </a:ext>
            </a:extLst>
          </p:cNvPr>
          <p:cNvPicPr>
            <a:picLocks noChangeAspect="1"/>
          </p:cNvPicPr>
          <p:nvPr/>
        </p:nvPicPr>
        <p:blipFill rotWithShape="1">
          <a:blip r:embed="rId2"/>
          <a:srcRect l="65971" t="14886" r="7524" b="42783"/>
          <a:stretch/>
        </p:blipFill>
        <p:spPr>
          <a:xfrm>
            <a:off x="7625918" y="1846555"/>
            <a:ext cx="2895478" cy="2601157"/>
          </a:xfrm>
          <a:prstGeom prst="rect">
            <a:avLst/>
          </a:prstGeom>
          <a:effectLst>
            <a:softEdge rad="317500"/>
          </a:effectLst>
        </p:spPr>
      </p:pic>
    </p:spTree>
    <p:extLst>
      <p:ext uri="{BB962C8B-B14F-4D97-AF65-F5344CB8AC3E}">
        <p14:creationId xmlns:p14="http://schemas.microsoft.com/office/powerpoint/2010/main" val="1117450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2E663E0-AD5D-4393-9324-14D16E518EBE}"/>
              </a:ext>
            </a:extLst>
          </p:cNvPr>
          <p:cNvSpPr txBox="1"/>
          <p:nvPr/>
        </p:nvSpPr>
        <p:spPr>
          <a:xfrm>
            <a:off x="3666478" y="399497"/>
            <a:ext cx="3675355" cy="523220"/>
          </a:xfrm>
          <a:prstGeom prst="rect">
            <a:avLst/>
          </a:prstGeom>
          <a:noFill/>
        </p:spPr>
        <p:txBody>
          <a:bodyPr wrap="square" rtlCol="0">
            <a:spAutoFit/>
          </a:bodyPr>
          <a:lstStyle/>
          <a:p>
            <a:pPr algn="ctr"/>
            <a:r>
              <a:rPr lang="en-IN" sz="2800" b="1" u="sng" dirty="0">
                <a:latin typeface="Gabriola" panose="04040605051002020D02" pitchFamily="82" charset="0"/>
              </a:rPr>
              <a:t>VOICE ASSISTANCE</a:t>
            </a:r>
          </a:p>
        </p:txBody>
      </p:sp>
      <p:sp>
        <p:nvSpPr>
          <p:cNvPr id="5" name="TextBox 4">
            <a:extLst>
              <a:ext uri="{FF2B5EF4-FFF2-40B4-BE49-F238E27FC236}">
                <a16:creationId xmlns:a16="http://schemas.microsoft.com/office/drawing/2014/main" id="{20A075D6-01AB-44E5-B0FE-2A58558A9BE2}"/>
              </a:ext>
            </a:extLst>
          </p:cNvPr>
          <p:cNvSpPr txBox="1"/>
          <p:nvPr/>
        </p:nvSpPr>
        <p:spPr>
          <a:xfrm>
            <a:off x="825623" y="1509566"/>
            <a:ext cx="4740676" cy="4708981"/>
          </a:xfrm>
          <a:prstGeom prst="rect">
            <a:avLst/>
          </a:prstGeom>
          <a:noFill/>
        </p:spPr>
        <p:txBody>
          <a:bodyPr wrap="square" rtlCol="0">
            <a:spAutoFit/>
          </a:bodyPr>
          <a:lstStyle/>
          <a:p>
            <a:r>
              <a:rPr lang="en-IN" sz="2000" dirty="0">
                <a:latin typeface="Javanese Text" panose="02000000000000000000" pitchFamily="2" charset="0"/>
              </a:rPr>
              <a:t>The app also provides its users the feature of voice assistance (Alexa). </a:t>
            </a:r>
          </a:p>
          <a:p>
            <a:endParaRPr lang="en-IN" sz="2000" dirty="0">
              <a:latin typeface="Javanese Text" panose="02000000000000000000" pitchFamily="2" charset="0"/>
            </a:endParaRPr>
          </a:p>
          <a:p>
            <a:r>
              <a:rPr lang="en-IN" sz="2000" dirty="0">
                <a:latin typeface="Javanese Text" panose="02000000000000000000" pitchFamily="2" charset="0"/>
              </a:rPr>
              <a:t>The input commands needed for desired output can be given not only via typing or tapping but also through voice notes.</a:t>
            </a:r>
          </a:p>
          <a:p>
            <a:endParaRPr lang="en-IN" sz="2000" dirty="0">
              <a:latin typeface="Javanese Text" panose="02000000000000000000" pitchFamily="2" charset="0"/>
            </a:endParaRPr>
          </a:p>
          <a:p>
            <a:r>
              <a:rPr lang="en-IN" sz="2000" dirty="0">
                <a:latin typeface="Javanese Text" panose="02000000000000000000" pitchFamily="2" charset="0"/>
              </a:rPr>
              <a:t>This helps the tourist of a significant problem they face- “Language Barrier” and makes their trip easy and comfortable. The cost of the trip is also saved indirectly.</a:t>
            </a:r>
          </a:p>
          <a:p>
            <a:endParaRPr lang="en-IN" sz="2000" dirty="0">
              <a:latin typeface="Javanese Text" panose="02000000000000000000" pitchFamily="2" charset="0"/>
            </a:endParaRPr>
          </a:p>
          <a:p>
            <a:r>
              <a:rPr lang="en-IN" sz="2000" u="sng" dirty="0">
                <a:latin typeface="Javanese Text" panose="02000000000000000000" pitchFamily="2" charset="0"/>
              </a:rPr>
              <a:t>The app will have an auto read option in various languages as well.</a:t>
            </a:r>
          </a:p>
        </p:txBody>
      </p:sp>
      <p:pic>
        <p:nvPicPr>
          <p:cNvPr id="6" name="Picture 5">
            <a:extLst>
              <a:ext uri="{FF2B5EF4-FFF2-40B4-BE49-F238E27FC236}">
                <a16:creationId xmlns:a16="http://schemas.microsoft.com/office/drawing/2014/main" id="{8DC2B9A5-DCED-4142-8C60-36C2EC7D0609}"/>
              </a:ext>
            </a:extLst>
          </p:cNvPr>
          <p:cNvPicPr>
            <a:picLocks noChangeAspect="1"/>
          </p:cNvPicPr>
          <p:nvPr/>
        </p:nvPicPr>
        <p:blipFill rotWithShape="1">
          <a:blip r:embed="rId2"/>
          <a:srcRect l="70777" t="18900" r="16335" b="61682"/>
          <a:stretch/>
        </p:blipFill>
        <p:spPr>
          <a:xfrm>
            <a:off x="7341833" y="2578990"/>
            <a:ext cx="1547777" cy="1311675"/>
          </a:xfrm>
          <a:prstGeom prst="rect">
            <a:avLst/>
          </a:prstGeom>
        </p:spPr>
      </p:pic>
    </p:spTree>
    <p:extLst>
      <p:ext uri="{BB962C8B-B14F-4D97-AF65-F5344CB8AC3E}">
        <p14:creationId xmlns:p14="http://schemas.microsoft.com/office/powerpoint/2010/main" val="3671400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8977B9-44CA-4616-9E5C-6DBA64A17757}"/>
              </a:ext>
            </a:extLst>
          </p:cNvPr>
          <p:cNvSpPr txBox="1"/>
          <p:nvPr/>
        </p:nvSpPr>
        <p:spPr>
          <a:xfrm>
            <a:off x="3977196" y="470517"/>
            <a:ext cx="3533313" cy="523220"/>
          </a:xfrm>
          <a:prstGeom prst="rect">
            <a:avLst/>
          </a:prstGeom>
          <a:noFill/>
        </p:spPr>
        <p:txBody>
          <a:bodyPr wrap="square" rtlCol="0">
            <a:spAutoFit/>
          </a:bodyPr>
          <a:lstStyle/>
          <a:p>
            <a:pPr algn="ctr"/>
            <a:r>
              <a:rPr lang="en-IN" sz="2800" b="1" u="sng" dirty="0">
                <a:latin typeface="Gabriola" panose="04040605051002020D02" pitchFamily="82" charset="0"/>
              </a:rPr>
              <a:t>EMERGENCY SUPPORT </a:t>
            </a:r>
          </a:p>
        </p:txBody>
      </p:sp>
      <p:sp>
        <p:nvSpPr>
          <p:cNvPr id="5" name="TextBox 4">
            <a:extLst>
              <a:ext uri="{FF2B5EF4-FFF2-40B4-BE49-F238E27FC236}">
                <a16:creationId xmlns:a16="http://schemas.microsoft.com/office/drawing/2014/main" id="{9F670F89-D708-47D9-B2E2-FD26E192DE2F}"/>
              </a:ext>
            </a:extLst>
          </p:cNvPr>
          <p:cNvSpPr txBox="1"/>
          <p:nvPr/>
        </p:nvSpPr>
        <p:spPr>
          <a:xfrm>
            <a:off x="1340529" y="1997839"/>
            <a:ext cx="4279036" cy="3139321"/>
          </a:xfrm>
          <a:prstGeom prst="rect">
            <a:avLst/>
          </a:prstGeom>
          <a:noFill/>
        </p:spPr>
        <p:txBody>
          <a:bodyPr wrap="square" rtlCol="0">
            <a:spAutoFit/>
          </a:bodyPr>
          <a:lstStyle/>
          <a:p>
            <a:r>
              <a:rPr lang="en-IN" dirty="0">
                <a:latin typeface="Javanese Text" panose="02000000000000000000" pitchFamily="2" charset="0"/>
              </a:rPr>
              <a:t>This section provides the details of the emergency support required at a time of panic or urgent needs. </a:t>
            </a:r>
          </a:p>
          <a:p>
            <a:endParaRPr lang="en-IN" dirty="0">
              <a:latin typeface="Javanese Text" panose="02000000000000000000" pitchFamily="2" charset="0"/>
            </a:endParaRPr>
          </a:p>
          <a:p>
            <a:r>
              <a:rPr lang="en-IN" dirty="0">
                <a:latin typeface="Javanese Text" panose="02000000000000000000" pitchFamily="2" charset="0"/>
              </a:rPr>
              <a:t>The emergency support provides the contact details of the on ground guides, police station, medical emergency support, fire station, etc.</a:t>
            </a:r>
          </a:p>
          <a:p>
            <a:endParaRPr lang="en-IN" dirty="0">
              <a:latin typeface="Javanese Text" panose="02000000000000000000" pitchFamily="2" charset="0"/>
            </a:endParaRPr>
          </a:p>
          <a:p>
            <a:r>
              <a:rPr lang="en-IN" dirty="0">
                <a:latin typeface="Javanese Text" panose="02000000000000000000" pitchFamily="2" charset="0"/>
              </a:rPr>
              <a:t>In addition to this the contact details of the customer care will also be provided.</a:t>
            </a:r>
          </a:p>
        </p:txBody>
      </p:sp>
      <p:pic>
        <p:nvPicPr>
          <p:cNvPr id="6" name="Picture 5">
            <a:extLst>
              <a:ext uri="{FF2B5EF4-FFF2-40B4-BE49-F238E27FC236}">
                <a16:creationId xmlns:a16="http://schemas.microsoft.com/office/drawing/2014/main" id="{6F18CF25-C4A7-4280-8F08-A15875FBEB09}"/>
              </a:ext>
            </a:extLst>
          </p:cNvPr>
          <p:cNvPicPr>
            <a:picLocks noChangeAspect="1"/>
          </p:cNvPicPr>
          <p:nvPr/>
        </p:nvPicPr>
        <p:blipFill rotWithShape="1">
          <a:blip r:embed="rId2"/>
          <a:srcRect l="67209" t="14886" r="12039" b="56505"/>
          <a:stretch/>
        </p:blipFill>
        <p:spPr>
          <a:xfrm>
            <a:off x="6214369" y="1952126"/>
            <a:ext cx="3085061" cy="2392275"/>
          </a:xfrm>
          <a:prstGeom prst="rect">
            <a:avLst/>
          </a:prstGeom>
          <a:effectLst>
            <a:softEdge rad="127000"/>
          </a:effectLst>
        </p:spPr>
      </p:pic>
    </p:spTree>
    <p:extLst>
      <p:ext uri="{BB962C8B-B14F-4D97-AF65-F5344CB8AC3E}">
        <p14:creationId xmlns:p14="http://schemas.microsoft.com/office/powerpoint/2010/main" val="4002507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acet">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331</TotalTime>
  <Words>739</Words>
  <Application>Microsoft Office PowerPoint</Application>
  <PresentationFormat>Widescreen</PresentationFormat>
  <Paragraphs>88</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Gabriola</vt:lpstr>
      <vt:lpstr>Javanese Text</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Raghvendra Dikshit</dc:creator>
  <cp:lastModifiedBy>Yash Kothari</cp:lastModifiedBy>
  <cp:revision>87</cp:revision>
  <dcterms:created xsi:type="dcterms:W3CDTF">2020-02-03T16:38:21Z</dcterms:created>
  <dcterms:modified xsi:type="dcterms:W3CDTF">2021-08-08T17:18:55Z</dcterms:modified>
</cp:coreProperties>
</file>

<file path=docProps/thumbnail.jpeg>
</file>